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4"/>
  </p:notesMasterIdLst>
  <p:handoutMasterIdLst>
    <p:handoutMasterId r:id="rId35"/>
  </p:handoutMasterIdLst>
  <p:sldIdLst>
    <p:sldId id="2076137917" r:id="rId6"/>
    <p:sldId id="2076137918" r:id="rId7"/>
    <p:sldId id="2076137911" r:id="rId8"/>
    <p:sldId id="1370" r:id="rId9"/>
    <p:sldId id="2076137919" r:id="rId10"/>
    <p:sldId id="2076137922" r:id="rId11"/>
    <p:sldId id="2076137933" r:id="rId12"/>
    <p:sldId id="2076137965" r:id="rId13"/>
    <p:sldId id="2076137955" r:id="rId14"/>
    <p:sldId id="2076137966" r:id="rId15"/>
    <p:sldId id="2076137961" r:id="rId16"/>
    <p:sldId id="2076137962" r:id="rId17"/>
    <p:sldId id="2076137963" r:id="rId18"/>
    <p:sldId id="2076137923" r:id="rId19"/>
    <p:sldId id="2076137934" r:id="rId20"/>
    <p:sldId id="2076137938" r:id="rId21"/>
    <p:sldId id="288" r:id="rId22"/>
    <p:sldId id="2076136240" r:id="rId23"/>
    <p:sldId id="2076137948" r:id="rId24"/>
    <p:sldId id="2076137949" r:id="rId25"/>
    <p:sldId id="2076137950" r:id="rId26"/>
    <p:sldId id="2076137951" r:id="rId27"/>
    <p:sldId id="2076137953" r:id="rId28"/>
    <p:sldId id="2076137924" r:id="rId29"/>
    <p:sldId id="2076137935" r:id="rId30"/>
    <p:sldId id="2076137958" r:id="rId31"/>
    <p:sldId id="2076137920" r:id="rId32"/>
    <p:sldId id="2076137921" r:id="rId33"/>
  </p:sldIdLst>
  <p:sldSz cx="12436475" cy="6994525"/>
  <p:notesSz cx="6858000" cy="9144000"/>
  <p:custDataLst>
    <p:tags r:id="rId3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65"/>
            <p14:sldId id="2076137955"/>
            <p14:sldId id="2076137966"/>
            <p14:sldId id="2076137961"/>
            <p14:sldId id="2076137962"/>
            <p14:sldId id="2076137963"/>
            <p14:sldId id="2076137923"/>
            <p14:sldId id="2076137934"/>
            <p14:sldId id="2076137938"/>
            <p14:sldId id="288"/>
            <p14:sldId id="2076136240"/>
            <p14:sldId id="2076137948"/>
            <p14:sldId id="2076137949"/>
            <p14:sldId id="2076137950"/>
            <p14:sldId id="2076137951"/>
            <p14:sldId id="2076137953"/>
            <p14:sldId id="2076137924"/>
            <p14:sldId id="2076137935"/>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86" d="100"/>
          <a:sy n="86" d="100"/>
        </p:scale>
        <p:origin x="1560" y="10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4:27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4:25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ropbox.com/s/b7lqw1fv3094pth/Deep%20learning%20for%20developers%20crash%20course.pptx?dl=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1210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03 – more advanced (add diagram Synapse-&gt;</a:t>
            </a:r>
            <a:r>
              <a:rPr lang="en-US" dirty="0" err="1"/>
              <a:t>AzureML</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1903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(local/</a:t>
            </a:r>
            <a:r>
              <a:rPr lang="en-US" dirty="0" err="1"/>
              <a:t>aml</a:t>
            </a:r>
            <a:r>
              <a:rPr lang="en-US" dirty="0"/>
              <a:t> 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6414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4:25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Ciprian for the </a:t>
            </a:r>
            <a:r>
              <a:rPr lang="en-US" dirty="0" err="1"/>
              <a:t>datascience</a:t>
            </a:r>
            <a:r>
              <a:rPr lang="en-US" dirty="0"/>
              <a:t> process, change the diagram , not use TDSP</a:t>
            </a:r>
          </a:p>
          <a:p>
            <a:endParaRPr lang="en-US" dirty="0"/>
          </a:p>
          <a:p>
            <a:r>
              <a:rPr lang="en-US" dirty="0">
                <a:hlinkClick r:id="rId3"/>
              </a:rPr>
              <a:t>https://www.dropbox.com/s/b7lqw1fv3094pth/Deep%20learning%20for%20developers%20crash%20course.pptx?dl=0</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tasks and artifacts each stage of the lifecycle in TDSP lifecycle are associated with project roles: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Solution architect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manager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engineer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scientist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 developer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Project lead</a:t>
            </a:r>
          </a:p>
          <a:p>
            <a:r>
              <a:rPr lang="en-US" sz="900" b="0" i="0" kern="1200" dirty="0">
                <a:solidFill>
                  <a:schemeClr val="tx1"/>
                </a:solidFill>
                <a:effectLst/>
                <a:latin typeface="Segoe UI Light" pitchFamily="34" charset="0"/>
                <a:ea typeface="+mn-ea"/>
                <a:cs typeface="+mn-cs"/>
              </a:rPr>
              <a:t>The diagram provides a grid view of the tasks (in blue) and artifacts (in green) associated with each stage of the lifecycle (on the horizontal axis) for these roles (on the vertical axis).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2722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Templates are provided for the folder structure and required documents in standard locations. This folder structure organizes the files that contain code for data exploration and feature extraction, and that record model iterations. These templates make it easier for team members to understand work done by others and to add new members to teams. It is easy to view and update document templates in markdown format. Use templates to provide checklists with key questions for each project to insure that the problem is well defined and that deliverables meet the quality expected.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776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TDSP provides recommendations for managing shared analytics and storage infrastructure such as: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cloud file systems for storing datasets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databases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big data (SQL or Spark) clusters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machine learning service</a:t>
            </a:r>
          </a:p>
          <a:p>
            <a:r>
              <a:rPr lang="en-US" sz="900" b="0" i="0" kern="1200" dirty="0">
                <a:solidFill>
                  <a:schemeClr val="tx1"/>
                </a:solidFill>
                <a:effectLst/>
                <a:latin typeface="Segoe UI Light" pitchFamily="34" charset="0"/>
                <a:ea typeface="+mn-ea"/>
                <a:cs typeface="+mn-cs"/>
              </a:rPr>
              <a:t>The analytics and storage infrastructure, where raw and processed datasets are stored, may be in the cloud or on-premises. This infrastructure enables reproducible analysis. It also avoids duplication, which may lead to inconsistencies and unnecessary infrastructure costs. Tools are provided to provision the shared resources, track them, and allow each team member to connect to those resources securely. It is also a good practice to have project members create a consistent compute environment. Different team members can then replicate and validate experiments.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681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4:25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057290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18/10/relationships/comments" Target="../comments/modernComment_120_90F54B6C.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C752-E656-4B36-A70E-DA7CD3F77F54}"/>
              </a:ext>
            </a:extLst>
          </p:cNvPr>
          <p:cNvSpPr>
            <a:spLocks noGrp="1"/>
          </p:cNvSpPr>
          <p:nvPr>
            <p:ph type="title"/>
          </p:nvPr>
        </p:nvSpPr>
        <p:spPr>
          <a:xfrm>
            <a:off x="600059" y="466301"/>
            <a:ext cx="11239464" cy="553998"/>
          </a:xfrm>
        </p:spPr>
        <p:txBody>
          <a:bodyPr/>
          <a:lstStyle/>
          <a:p>
            <a:r>
              <a:rPr lang="en-US" dirty="0"/>
              <a:t>Example of TDSP recommended infrastructure</a:t>
            </a:r>
          </a:p>
        </p:txBody>
      </p:sp>
      <p:pic>
        <p:nvPicPr>
          <p:cNvPr id="5" name="Picture 4" descr="A close up of a map&#10;&#10;Description automatically generated">
            <a:extLst>
              <a:ext uri="{FF2B5EF4-FFF2-40B4-BE49-F238E27FC236}">
                <a16:creationId xmlns:a16="http://schemas.microsoft.com/office/drawing/2014/main" id="{0F56BBB8-8B60-4FF7-A9E4-4E9479D08676}"/>
              </a:ext>
            </a:extLst>
          </p:cNvPr>
          <p:cNvPicPr>
            <a:picLocks noChangeAspect="1"/>
          </p:cNvPicPr>
          <p:nvPr/>
        </p:nvPicPr>
        <p:blipFill>
          <a:blip r:embed="rId3"/>
          <a:stretch>
            <a:fillRect/>
          </a:stretch>
        </p:blipFill>
        <p:spPr>
          <a:xfrm>
            <a:off x="2829894" y="1218114"/>
            <a:ext cx="6776685" cy="5331909"/>
          </a:xfrm>
          <a:prstGeom prst="rect">
            <a:avLst/>
          </a:prstGeom>
        </p:spPr>
      </p:pic>
    </p:spTree>
    <p:extLst>
      <p:ext uri="{BB962C8B-B14F-4D97-AF65-F5344CB8AC3E}">
        <p14:creationId xmlns:p14="http://schemas.microsoft.com/office/powerpoint/2010/main" val="27876390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3826-6970-4012-B4CD-360DF8850B45}"/>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09EEA859-94E5-4079-AF8E-3D7A1943E6E3}"/>
              </a:ext>
            </a:extLst>
          </p:cNvPr>
          <p:cNvSpPr>
            <a:spLocks noGrp="1"/>
          </p:cNvSpPr>
          <p:nvPr>
            <p:ph type="body" sz="quarter" idx="10"/>
          </p:nvPr>
        </p:nvSpPr>
        <p:spPr>
          <a:xfrm>
            <a:off x="595915" y="1464074"/>
            <a:ext cx="11239464" cy="4271939"/>
          </a:xfrm>
        </p:spPr>
        <p:txBody>
          <a:bodyPr/>
          <a:lstStyle/>
          <a:p>
            <a:r>
              <a:rPr lang="en-US" dirty="0"/>
              <a:t>Agile development</a:t>
            </a:r>
          </a:p>
          <a:p>
            <a:pPr lvl="1"/>
            <a:r>
              <a:rPr lang="en-US" dirty="0"/>
              <a:t>Work Item Types</a:t>
            </a:r>
          </a:p>
          <a:p>
            <a:pPr lvl="1"/>
            <a:r>
              <a:rPr lang="en-US" dirty="0"/>
              <a:t>Sprints</a:t>
            </a:r>
          </a:p>
          <a:p>
            <a:pPr lvl="1"/>
            <a:r>
              <a:rPr lang="en-US" dirty="0"/>
              <a:t>Features in the backlog</a:t>
            </a:r>
          </a:p>
          <a:p>
            <a:pPr lvl="1"/>
            <a:r>
              <a:rPr lang="en-US" dirty="0"/>
              <a:t>User stories</a:t>
            </a:r>
          </a:p>
          <a:p>
            <a:pPr lvl="1"/>
            <a:r>
              <a:rPr lang="en-US" dirty="0"/>
              <a:t>Tasks</a:t>
            </a:r>
          </a:p>
          <a:p>
            <a:r>
              <a:rPr lang="en-US" dirty="0"/>
              <a:t>Collaborative coding with Git</a:t>
            </a:r>
          </a:p>
          <a:p>
            <a:pPr lvl="1"/>
            <a:r>
              <a:rPr lang="en-US" dirty="0" err="1"/>
              <a:t>Workitems</a:t>
            </a:r>
            <a:endParaRPr lang="en-US" dirty="0"/>
          </a:p>
          <a:p>
            <a:pPr lvl="1"/>
            <a:r>
              <a:rPr lang="en-US" dirty="0"/>
              <a:t>Branches</a:t>
            </a:r>
          </a:p>
          <a:p>
            <a:pPr lvl="1"/>
            <a:r>
              <a:rPr lang="en-US" dirty="0"/>
              <a:t>Pull requests</a:t>
            </a:r>
          </a:p>
          <a:p>
            <a:pPr lvl="1"/>
            <a:r>
              <a:rPr lang="en-US" dirty="0"/>
              <a:t>Review and merge</a:t>
            </a:r>
          </a:p>
        </p:txBody>
      </p:sp>
    </p:spTree>
    <p:extLst>
      <p:ext uri="{BB962C8B-B14F-4D97-AF65-F5344CB8AC3E}">
        <p14:creationId xmlns:p14="http://schemas.microsoft.com/office/powerpoint/2010/main" val="29990094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FB7F-89CD-4BBE-B23F-E7606B3761CF}"/>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902DC3C0-393B-4C69-A91F-287FCB81A899}"/>
              </a:ext>
            </a:extLst>
          </p:cNvPr>
          <p:cNvSpPr>
            <a:spLocks noGrp="1"/>
          </p:cNvSpPr>
          <p:nvPr>
            <p:ph type="body" sz="quarter" idx="10"/>
          </p:nvPr>
        </p:nvSpPr>
        <p:spPr>
          <a:xfrm>
            <a:off x="595915" y="1464074"/>
            <a:ext cx="11239464" cy="3681008"/>
          </a:xfrm>
        </p:spPr>
        <p:txBody>
          <a:bodyPr/>
          <a:lstStyle/>
          <a:p>
            <a:r>
              <a:rPr lang="en-US" dirty="0"/>
              <a:t>Execute data science tasks</a:t>
            </a:r>
          </a:p>
          <a:p>
            <a:pPr lvl="1"/>
            <a:r>
              <a:rPr lang="en-US" dirty="0"/>
              <a:t>Exploration</a:t>
            </a:r>
          </a:p>
          <a:p>
            <a:pPr lvl="1"/>
            <a:r>
              <a:rPr lang="en-US" dirty="0"/>
              <a:t>Modeling</a:t>
            </a:r>
          </a:p>
          <a:p>
            <a:pPr lvl="1"/>
            <a:r>
              <a:rPr lang="en-US" dirty="0"/>
              <a:t>Deployment</a:t>
            </a:r>
          </a:p>
          <a:p>
            <a:r>
              <a:rPr lang="en-US" dirty="0"/>
              <a:t>Code testing</a:t>
            </a:r>
          </a:p>
          <a:p>
            <a:pPr lvl="1"/>
            <a:r>
              <a:rPr lang="en-US" dirty="0">
                <a:latin typeface="+mn-lt"/>
                <a:cs typeface="+mn-cs"/>
              </a:rPr>
              <a:t>Azure DevOps for the testing framework</a:t>
            </a:r>
          </a:p>
          <a:p>
            <a:pPr lvl="1"/>
            <a:r>
              <a:rPr lang="en-US" dirty="0">
                <a:latin typeface="+mn-lt"/>
                <a:cs typeface="+mn-cs"/>
              </a:rPr>
              <a:t>Flow of code testing</a:t>
            </a:r>
          </a:p>
          <a:p>
            <a:pPr lvl="1"/>
            <a:r>
              <a:rPr lang="en-US" dirty="0">
                <a:latin typeface="+mn-lt"/>
                <a:cs typeface="+mn-cs"/>
              </a:rPr>
              <a:t>Detailed steps</a:t>
            </a:r>
            <a:endParaRPr lang="en-US" dirty="0"/>
          </a:p>
          <a:p>
            <a:endParaRPr lang="en-US" dirty="0"/>
          </a:p>
        </p:txBody>
      </p:sp>
    </p:spTree>
    <p:extLst>
      <p:ext uri="{BB962C8B-B14F-4D97-AF65-F5344CB8AC3E}">
        <p14:creationId xmlns:p14="http://schemas.microsoft.com/office/powerpoint/2010/main" val="28619197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B0B2-5AE3-4AC7-BC05-CB2E8DF935AE}"/>
              </a:ext>
            </a:extLst>
          </p:cNvPr>
          <p:cNvSpPr>
            <a:spLocks noGrp="1"/>
          </p:cNvSpPr>
          <p:nvPr>
            <p:ph type="title"/>
          </p:nvPr>
        </p:nvSpPr>
        <p:spPr/>
        <p:txBody>
          <a:bodyPr/>
          <a:lstStyle/>
          <a:p>
            <a:r>
              <a:rPr lang="en-US" dirty="0"/>
              <a:t>Development</a:t>
            </a:r>
          </a:p>
        </p:txBody>
      </p:sp>
      <p:sp>
        <p:nvSpPr>
          <p:cNvPr id="3" name="Text Placeholder 2">
            <a:extLst>
              <a:ext uri="{FF2B5EF4-FFF2-40B4-BE49-F238E27FC236}">
                <a16:creationId xmlns:a16="http://schemas.microsoft.com/office/drawing/2014/main" id="{CDC8522B-C877-427E-8A8B-1AC018C4835F}"/>
              </a:ext>
            </a:extLst>
          </p:cNvPr>
          <p:cNvSpPr>
            <a:spLocks noGrp="1"/>
          </p:cNvSpPr>
          <p:nvPr>
            <p:ph type="body" sz="quarter" idx="10"/>
          </p:nvPr>
        </p:nvSpPr>
        <p:spPr>
          <a:xfrm>
            <a:off x="595915" y="1464074"/>
            <a:ext cx="2726722" cy="1440394"/>
          </a:xfrm>
        </p:spPr>
        <p:txBody>
          <a:bodyPr/>
          <a:lstStyle/>
          <a:p>
            <a:r>
              <a:rPr lang="en-US" sz="2000" dirty="0">
                <a:latin typeface="+mn-lt"/>
                <a:cs typeface="+mn-cs"/>
              </a:rPr>
              <a:t>Track progress in  Azure DevOps dashboards</a:t>
            </a:r>
          </a:p>
          <a:p>
            <a:endParaRPr lang="en-US" dirty="0"/>
          </a:p>
        </p:txBody>
      </p:sp>
      <p:pic>
        <p:nvPicPr>
          <p:cNvPr id="4" name="Picture 3">
            <a:extLst>
              <a:ext uri="{FF2B5EF4-FFF2-40B4-BE49-F238E27FC236}">
                <a16:creationId xmlns:a16="http://schemas.microsoft.com/office/drawing/2014/main" id="{3E55DDA8-686B-4A1D-AC28-C727A66AD727}"/>
              </a:ext>
            </a:extLst>
          </p:cNvPr>
          <p:cNvPicPr>
            <a:picLocks noChangeAspect="1"/>
          </p:cNvPicPr>
          <p:nvPr/>
        </p:nvPicPr>
        <p:blipFill rotWithShape="1">
          <a:blip r:embed="rId2"/>
          <a:srcRect t="8947"/>
          <a:stretch/>
        </p:blipFill>
        <p:spPr>
          <a:xfrm>
            <a:off x="2941637" y="1211262"/>
            <a:ext cx="8458200" cy="5690136"/>
          </a:xfrm>
          <a:prstGeom prst="rect">
            <a:avLst/>
          </a:prstGeom>
        </p:spPr>
      </p:pic>
    </p:spTree>
    <p:extLst>
      <p:ext uri="{BB962C8B-B14F-4D97-AF65-F5344CB8AC3E}">
        <p14:creationId xmlns:p14="http://schemas.microsoft.com/office/powerpoint/2010/main" val="19816674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p188="http://schemas.microsoft.com/office/powerpoint/2018/8/main" xmlns="" r:id="rId7"/>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3"/>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3856037" y="4724310"/>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4"/>
          <a:stretch>
            <a:fillRect/>
          </a:stretch>
        </p:blipFill>
        <p:spPr>
          <a:xfrm>
            <a:off x="8461986" y="1486877"/>
            <a:ext cx="3088109" cy="3024124"/>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9186103" y="4724310"/>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1374735"/>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Azure Machine Learning Integration </a:t>
            </a:r>
          </a:p>
          <a:p>
            <a:pPr marL="355205" indent="-342900">
              <a:spcBef>
                <a:spcPts val="790"/>
              </a:spcBef>
              <a:tabLst>
                <a:tab pos="246750" algn="l"/>
              </a:tabLst>
            </a:pPr>
            <a:r>
              <a:rPr lang="en-US" sz="2000" dirty="0"/>
              <a:t>support for connecting with Azure Machine Learning  SDK to a workspace</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974F-AB41-4ECB-891B-72652268F339}"/>
              </a:ext>
            </a:extLst>
          </p:cNvPr>
          <p:cNvSpPr>
            <a:spLocks noGrp="1"/>
          </p:cNvSpPr>
          <p:nvPr>
            <p:ph type="title"/>
          </p:nvPr>
        </p:nvSpPr>
        <p:spPr/>
        <p:txBody>
          <a:bodyPr/>
          <a:lstStyle/>
          <a:p>
            <a:r>
              <a:rPr lang="en-US" dirty="0"/>
              <a:t>Using </a:t>
            </a:r>
            <a:r>
              <a:rPr lang="en-US" dirty="0" err="1"/>
              <a:t>AutoML</a:t>
            </a:r>
            <a:r>
              <a:rPr lang="en-US" dirty="0"/>
              <a:t> from Synapse Spark</a:t>
            </a:r>
          </a:p>
        </p:txBody>
      </p:sp>
      <p:sp>
        <p:nvSpPr>
          <p:cNvPr id="3" name="Text Placeholder 2">
            <a:extLst>
              <a:ext uri="{FF2B5EF4-FFF2-40B4-BE49-F238E27FC236}">
                <a16:creationId xmlns:a16="http://schemas.microsoft.com/office/drawing/2014/main" id="{1481DA59-D284-47B3-8CD0-809EC79CEE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5992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a:t>
            </a:r>
            <a:r>
              <a:rPr lang="en-US" sz="1800" dirty="0" err="1">
                <a:solidFill>
                  <a:schemeClr val="tx1"/>
                </a:solidFill>
              </a:rPr>
              <a:t>datascience</a:t>
            </a:r>
            <a:r>
              <a:rPr lang="en-US" sz="1800" dirty="0">
                <a:solidFill>
                  <a:schemeClr val="tx1"/>
                </a:solidFill>
              </a:rPr>
              <a:t>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B69C-6C8A-4C4F-8222-62301DDCA2AD}"/>
              </a:ext>
            </a:extLst>
          </p:cNvPr>
          <p:cNvPicPr>
            <a:picLocks noChangeAspect="1"/>
          </p:cNvPicPr>
          <p:nvPr/>
        </p:nvPicPr>
        <p:blipFill>
          <a:blip r:embed="rId3"/>
          <a:stretch>
            <a:fillRect/>
          </a:stretch>
        </p:blipFill>
        <p:spPr>
          <a:xfrm>
            <a:off x="2332037" y="601662"/>
            <a:ext cx="7478251" cy="5562600"/>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0011-6F7F-4444-8528-749D13F44557}"/>
              </a:ext>
            </a:extLst>
          </p:cNvPr>
          <p:cNvSpPr>
            <a:spLocks noGrp="1"/>
          </p:cNvSpPr>
          <p:nvPr>
            <p:ph type="title"/>
          </p:nvPr>
        </p:nvSpPr>
        <p:spPr/>
        <p:txBody>
          <a:bodyPr/>
          <a:lstStyle/>
          <a:p>
            <a:r>
              <a:rPr lang="en-US" dirty="0"/>
              <a:t>TDSP Roles and Tasks</a:t>
            </a:r>
          </a:p>
        </p:txBody>
      </p:sp>
      <p:pic>
        <p:nvPicPr>
          <p:cNvPr id="5" name="Picture 4" descr="A screenshot of a cell phone&#10;&#10;Description automatically generated">
            <a:extLst>
              <a:ext uri="{FF2B5EF4-FFF2-40B4-BE49-F238E27FC236}">
                <a16:creationId xmlns:a16="http://schemas.microsoft.com/office/drawing/2014/main" id="{0823AB5A-50D4-460C-8ADA-D37218C3B58F}"/>
              </a:ext>
            </a:extLst>
          </p:cNvPr>
          <p:cNvPicPr>
            <a:picLocks noChangeAspect="1"/>
          </p:cNvPicPr>
          <p:nvPr/>
        </p:nvPicPr>
        <p:blipFill>
          <a:blip r:embed="rId3"/>
          <a:stretch>
            <a:fillRect/>
          </a:stretch>
        </p:blipFill>
        <p:spPr>
          <a:xfrm>
            <a:off x="596951" y="1031327"/>
            <a:ext cx="10040885" cy="5785275"/>
          </a:xfrm>
          <a:prstGeom prst="rect">
            <a:avLst/>
          </a:prstGeom>
        </p:spPr>
      </p:pic>
    </p:spTree>
    <p:extLst>
      <p:ext uri="{BB962C8B-B14F-4D97-AF65-F5344CB8AC3E}">
        <p14:creationId xmlns:p14="http://schemas.microsoft.com/office/powerpoint/2010/main" val="2717264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901-E29F-4E58-AD56-89DB400DA1A8}"/>
              </a:ext>
            </a:extLst>
          </p:cNvPr>
          <p:cNvSpPr>
            <a:spLocks noGrp="1"/>
          </p:cNvSpPr>
          <p:nvPr>
            <p:ph type="title"/>
          </p:nvPr>
        </p:nvSpPr>
        <p:spPr/>
        <p:txBody>
          <a:bodyPr/>
          <a:lstStyle/>
          <a:p>
            <a:r>
              <a:rPr lang="en-US" dirty="0"/>
              <a:t>Standardized project structure</a:t>
            </a:r>
          </a:p>
        </p:txBody>
      </p:sp>
      <p:pic>
        <p:nvPicPr>
          <p:cNvPr id="2050" name="Picture 2">
            <a:extLst>
              <a:ext uri="{FF2B5EF4-FFF2-40B4-BE49-F238E27FC236}">
                <a16:creationId xmlns:a16="http://schemas.microsoft.com/office/drawing/2014/main" id="{6A0F49D8-C98B-42F1-836C-4F0CD3507A17}"/>
              </a:ext>
            </a:extLst>
          </p:cNvPr>
          <p:cNvPicPr>
            <a:picLocks noChangeAspect="1" noChangeArrowheads="1"/>
          </p:cNvPicPr>
          <p:nvPr/>
        </p:nvPicPr>
        <p:blipFill>
          <a:blip r:embed="rId3"/>
          <a:srcRect/>
          <a:stretch/>
        </p:blipFill>
        <p:spPr bwMode="auto">
          <a:xfrm>
            <a:off x="1341437" y="1287462"/>
            <a:ext cx="10078761"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843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11344</TotalTime>
  <Words>1856</Words>
  <Application>Microsoft Office PowerPoint</Application>
  <PresentationFormat>Custom</PresentationFormat>
  <Paragraphs>312</Paragraphs>
  <Slides>28</Slides>
  <Notes>16</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The Data Science Process</vt:lpstr>
      <vt:lpstr>PowerPoint Presentation</vt:lpstr>
      <vt:lpstr>TDSP Roles and Tasks</vt:lpstr>
      <vt:lpstr>Standardized project structure</vt:lpstr>
      <vt:lpstr>Example of TDSP recommended infrastructure</vt:lpstr>
      <vt:lpstr>Development</vt:lpstr>
      <vt:lpstr>Development</vt:lpstr>
      <vt:lpstr>Development</vt:lpstr>
      <vt:lpstr>Spark in Azure Synapse Analytics</vt:lpstr>
      <vt:lpstr>What is Apache Spark in Azure Synapse Analytics</vt:lpstr>
      <vt:lpstr>Apache Spark Core Concepts </vt:lpstr>
      <vt:lpstr>PowerPoint Presentation</vt:lpstr>
      <vt:lpstr>Synapse Spark Instance Creation</vt:lpstr>
      <vt:lpstr>Runtime language and library support </vt:lpstr>
      <vt:lpstr>What is Delta Lake?</vt:lpstr>
      <vt:lpstr>Optimize Apache Spark jobs (preview) </vt:lpstr>
      <vt:lpstr>Automatically scale Azure Synapse Analytics Apache Spark pools </vt:lpstr>
      <vt:lpstr>Development: Visualize data in a notebook </vt:lpstr>
      <vt:lpstr>Machine Learning</vt:lpstr>
      <vt:lpstr>Machine Learning in Azure Synapse Analytics</vt:lpstr>
      <vt:lpstr>Using AutoML from Synapse Spark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304</cp:revision>
  <dcterms:created xsi:type="dcterms:W3CDTF">2016-03-10T00:17:44Z</dcterms:created>
  <dcterms:modified xsi:type="dcterms:W3CDTF">2020-07-22T13:48:59Z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